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223BA6-34A8-4892-A003-39D41AEA97A4}"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919044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23BA6-34A8-4892-A003-39D41AEA97A4}"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346100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23BA6-34A8-4892-A003-39D41AEA97A4}"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373482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23BA6-34A8-4892-A003-39D41AEA97A4}"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93332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223BA6-34A8-4892-A003-39D41AEA97A4}"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412380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223BA6-34A8-4892-A003-39D41AEA97A4}" type="datetimeFigureOut">
              <a:rPr lang="en-US" smtClean="0"/>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422483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223BA6-34A8-4892-A003-39D41AEA97A4}" type="datetimeFigureOut">
              <a:rPr lang="en-US" smtClean="0"/>
              <a:t>7/24/2016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340540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223BA6-34A8-4892-A003-39D41AEA97A4}" type="datetimeFigureOut">
              <a:rPr lang="en-US" smtClean="0"/>
              <a:t>7/24/2016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1245220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23BA6-34A8-4892-A003-39D41AEA97A4}" type="datetimeFigureOut">
              <a:rPr lang="en-US" smtClean="0"/>
              <a:t>7/24/2016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389111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23BA6-34A8-4892-A003-39D41AEA97A4}" type="datetimeFigureOut">
              <a:rPr lang="en-US" smtClean="0"/>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324792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23BA6-34A8-4892-A003-39D41AEA97A4}" type="datetimeFigureOut">
              <a:rPr lang="en-US" smtClean="0"/>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4EA43-28EB-41E9-A220-99E705B01DDC}" type="slidenum">
              <a:rPr lang="en-US" smtClean="0"/>
              <a:t>‹#›</a:t>
            </a:fld>
            <a:endParaRPr lang="en-US"/>
          </a:p>
        </p:txBody>
      </p:sp>
    </p:spTree>
    <p:extLst>
      <p:ext uri="{BB962C8B-B14F-4D97-AF65-F5344CB8AC3E}">
        <p14:creationId xmlns:p14="http://schemas.microsoft.com/office/powerpoint/2010/main" val="1125767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23BA6-34A8-4892-A003-39D41AEA97A4}" type="datetimeFigureOut">
              <a:rPr lang="en-US" smtClean="0"/>
              <a:t>7/24/2016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4EA43-28EB-41E9-A220-99E705B01DDC}" type="slidenum">
              <a:rPr lang="en-US" smtClean="0"/>
              <a:t>‹#›</a:t>
            </a:fld>
            <a:endParaRPr lang="en-US"/>
          </a:p>
        </p:txBody>
      </p:sp>
    </p:spTree>
    <p:extLst>
      <p:ext uri="{BB962C8B-B14F-4D97-AF65-F5344CB8AC3E}">
        <p14:creationId xmlns:p14="http://schemas.microsoft.com/office/powerpoint/2010/main" val="1816350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2060"/>
                </a:solidFill>
                <a:latin typeface="Arial Narrow" panose="020B0606020202030204" pitchFamily="34" charset="0"/>
              </a:rPr>
              <a:t>Classroom Expectations and Procedures</a:t>
            </a:r>
            <a:endParaRPr lang="en-US" b="1" dirty="0">
              <a:solidFill>
                <a:srgbClr val="002060"/>
              </a:solidFill>
              <a:latin typeface="Arial Narrow" panose="020B0606020202030204" pitchFamily="34" charset="0"/>
            </a:endParaRPr>
          </a:p>
        </p:txBody>
      </p:sp>
      <p:sp>
        <p:nvSpPr>
          <p:cNvPr id="3" name="Subtitle 2"/>
          <p:cNvSpPr>
            <a:spLocks noGrp="1"/>
          </p:cNvSpPr>
          <p:nvPr>
            <p:ph type="subTitle" idx="1"/>
          </p:nvPr>
        </p:nvSpPr>
        <p:spPr/>
        <p:txBody>
          <a:bodyPr/>
          <a:lstStyle/>
          <a:p>
            <a:r>
              <a:rPr lang="en-US" i="1" dirty="0" smtClean="0">
                <a:solidFill>
                  <a:srgbClr val="00B0F0"/>
                </a:solidFill>
                <a:latin typeface="Arial Narrow" panose="020B0606020202030204" pitchFamily="34" charset="0"/>
              </a:rPr>
              <a:t>Mrs. </a:t>
            </a:r>
            <a:r>
              <a:rPr lang="en-US" i="1" dirty="0" err="1" smtClean="0">
                <a:solidFill>
                  <a:srgbClr val="00B0F0"/>
                </a:solidFill>
                <a:latin typeface="Arial Narrow" panose="020B0606020202030204" pitchFamily="34" charset="0"/>
              </a:rPr>
              <a:t>Bizzell’s</a:t>
            </a:r>
            <a:endParaRPr lang="en-US" i="1" dirty="0">
              <a:solidFill>
                <a:srgbClr val="00B0F0"/>
              </a:solidFill>
              <a:latin typeface="Arial Narrow" panose="020B0606020202030204" pitchFamily="34" charset="0"/>
            </a:endParaRPr>
          </a:p>
          <a:p>
            <a:r>
              <a:rPr lang="en-US" i="1" dirty="0" smtClean="0">
                <a:solidFill>
                  <a:srgbClr val="00B0F0"/>
                </a:solidFill>
                <a:latin typeface="Arial Narrow" panose="020B0606020202030204" pitchFamily="34" charset="0"/>
              </a:rPr>
              <a:t>7</a:t>
            </a:r>
            <a:r>
              <a:rPr lang="en-US" i="1" baseline="30000" dirty="0" smtClean="0">
                <a:solidFill>
                  <a:srgbClr val="00B0F0"/>
                </a:solidFill>
                <a:latin typeface="Arial Narrow" panose="020B0606020202030204" pitchFamily="34" charset="0"/>
              </a:rPr>
              <a:t>th</a:t>
            </a:r>
            <a:r>
              <a:rPr lang="en-US" i="1" dirty="0" smtClean="0">
                <a:solidFill>
                  <a:srgbClr val="00B0F0"/>
                </a:solidFill>
                <a:latin typeface="Arial Narrow" panose="020B0606020202030204" pitchFamily="34" charset="0"/>
              </a:rPr>
              <a:t> Grade English and English Lab classes</a:t>
            </a:r>
            <a:endParaRPr lang="en-US" i="1" dirty="0">
              <a:solidFill>
                <a:srgbClr val="00B0F0"/>
              </a:solidFill>
              <a:latin typeface="Arial Narrow" panose="020B0606020202030204" pitchFamily="34" charset="0"/>
            </a:endParaRPr>
          </a:p>
        </p:txBody>
      </p:sp>
    </p:spTree>
    <p:extLst>
      <p:ext uri="{BB962C8B-B14F-4D97-AF65-F5344CB8AC3E}">
        <p14:creationId xmlns:p14="http://schemas.microsoft.com/office/powerpoint/2010/main" val="1888700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anose="020B0606020202030204" pitchFamily="34" charset="0"/>
              </a:rPr>
              <a:t>Special Procedures:</a:t>
            </a:r>
            <a:endParaRPr lang="en-US" b="1" dirty="0">
              <a:latin typeface="Arial Narrow" panose="020B0606020202030204" pitchFamily="34" charset="0"/>
            </a:endParaRPr>
          </a:p>
        </p:txBody>
      </p:sp>
      <p:sp>
        <p:nvSpPr>
          <p:cNvPr id="3" name="Content Placeholder 2"/>
          <p:cNvSpPr>
            <a:spLocks noGrp="1"/>
          </p:cNvSpPr>
          <p:nvPr>
            <p:ph idx="1"/>
          </p:nvPr>
        </p:nvSpPr>
        <p:spPr/>
        <p:txBody>
          <a:bodyPr>
            <a:normAutofit fontScale="70000" lnSpcReduction="20000"/>
          </a:bodyPr>
          <a:lstStyle/>
          <a:p>
            <a:r>
              <a:rPr lang="en-US" b="1" u="sng" dirty="0" smtClean="0">
                <a:solidFill>
                  <a:srgbClr val="FF0000"/>
                </a:solidFill>
                <a:latin typeface="Arial Narrow" panose="020B0606020202030204" pitchFamily="34" charset="0"/>
              </a:rPr>
              <a:t>Fire Drill:</a:t>
            </a:r>
            <a:r>
              <a:rPr lang="en-US" b="1" dirty="0" smtClean="0">
                <a:solidFill>
                  <a:srgbClr val="FF0000"/>
                </a:solidFill>
                <a:latin typeface="Arial Narrow" panose="020B0606020202030204" pitchFamily="34" charset="0"/>
              </a:rPr>
              <a:t> </a:t>
            </a:r>
            <a:r>
              <a:rPr lang="en-US" b="1" dirty="0" smtClean="0">
                <a:latin typeface="Arial Narrow" panose="020B0606020202030204" pitchFamily="34" charset="0"/>
              </a:rPr>
              <a:t>You are to exit QUIETLY out of our classroom, head down the back stair well by my room, then out the doors. Walk directly to bus slot 16. Stand in alphabetical order, in a straight line. NO TALKING.</a:t>
            </a:r>
            <a:endParaRPr lang="en-US" b="1" dirty="0" smtClean="0">
              <a:solidFill>
                <a:srgbClr val="FF0000"/>
              </a:solidFill>
              <a:latin typeface="Arial Narrow" panose="020B0606020202030204" pitchFamily="34" charset="0"/>
            </a:endParaRPr>
          </a:p>
          <a:p>
            <a:endParaRPr lang="en-US" dirty="0" smtClean="0">
              <a:latin typeface="Arial Narrow" panose="020B0606020202030204" pitchFamily="34" charset="0"/>
            </a:endParaRPr>
          </a:p>
          <a:p>
            <a:r>
              <a:rPr lang="en-US" b="1" u="sng" dirty="0" smtClean="0">
                <a:solidFill>
                  <a:srgbClr val="00B0F0"/>
                </a:solidFill>
                <a:latin typeface="Arial Narrow" panose="020B0606020202030204" pitchFamily="34" charset="0"/>
              </a:rPr>
              <a:t>Tornado Drill:</a:t>
            </a:r>
            <a:r>
              <a:rPr lang="en-US" b="1" dirty="0" smtClean="0">
                <a:solidFill>
                  <a:srgbClr val="00B0F0"/>
                </a:solidFill>
                <a:latin typeface="Arial Narrow" panose="020B0606020202030204" pitchFamily="34" charset="0"/>
              </a:rPr>
              <a:t> </a:t>
            </a:r>
            <a:r>
              <a:rPr lang="en-US" b="1" dirty="0" smtClean="0">
                <a:latin typeface="Arial Narrow" panose="020B0606020202030204" pitchFamily="34" charset="0"/>
              </a:rPr>
              <a:t>You are to exit QUIETLY out of our classroom, head down the back stair well by my room, then down the hallway to the SAL room. Lineup along the wall in a kneeling position, heads touching the wall, butts facing out, hands clasped over head/neck area. NO TALKING.</a:t>
            </a:r>
            <a:endParaRPr lang="en-US" b="1" dirty="0" smtClean="0">
              <a:solidFill>
                <a:srgbClr val="00B0F0"/>
              </a:solidFill>
              <a:latin typeface="Arial Narrow" panose="020B0606020202030204" pitchFamily="34" charset="0"/>
            </a:endParaRPr>
          </a:p>
          <a:p>
            <a:endParaRPr lang="en-US" dirty="0" smtClean="0">
              <a:latin typeface="Arial Narrow" panose="020B0606020202030204" pitchFamily="34" charset="0"/>
            </a:endParaRPr>
          </a:p>
          <a:p>
            <a:r>
              <a:rPr lang="en-US" b="1" u="sng" dirty="0" smtClean="0">
                <a:solidFill>
                  <a:srgbClr val="660066"/>
                </a:solidFill>
                <a:latin typeface="Arial Narrow" panose="020B0606020202030204" pitchFamily="34" charset="0"/>
              </a:rPr>
              <a:t>Intruder/Lock Down Drill:</a:t>
            </a:r>
            <a:r>
              <a:rPr lang="en-US" b="1" dirty="0" smtClean="0">
                <a:solidFill>
                  <a:srgbClr val="660066"/>
                </a:solidFill>
                <a:latin typeface="Arial Narrow" panose="020B0606020202030204" pitchFamily="34" charset="0"/>
              </a:rPr>
              <a:t> </a:t>
            </a:r>
            <a:r>
              <a:rPr lang="en-US" b="1" dirty="0" smtClean="0">
                <a:latin typeface="Arial Narrow" panose="020B0606020202030204" pitchFamily="34" charset="0"/>
              </a:rPr>
              <a:t>You are to QUIETLY move to the far corner of my room, away from the door and all windows. Lights are to be turned off, door is to be locked, and there is to be NO TALKING.</a:t>
            </a:r>
            <a:endParaRPr lang="en-US" b="1" dirty="0">
              <a:solidFill>
                <a:srgbClr val="660066"/>
              </a:solidFill>
              <a:latin typeface="Arial Narrow" panose="020B0606020202030204" pitchFamily="34" charset="0"/>
            </a:endParaRPr>
          </a:p>
        </p:txBody>
      </p:sp>
    </p:spTree>
    <p:extLst>
      <p:ext uri="{BB962C8B-B14F-4D97-AF65-F5344CB8AC3E}">
        <p14:creationId xmlns:p14="http://schemas.microsoft.com/office/powerpoint/2010/main" val="3805203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Narrow" panose="020B0606020202030204" pitchFamily="34" charset="0"/>
              </a:rPr>
              <a:t>Seven Expectations for 7th Grade:</a:t>
            </a:r>
            <a:endParaRPr lang="en-US" b="1" dirty="0">
              <a:latin typeface="Arial Narrow" panose="020B060602020203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latin typeface="Arial Narrow" panose="020B0606020202030204" pitchFamily="34" charset="0"/>
              </a:rPr>
              <a:t>1. BE RESPECTFUL!!!!</a:t>
            </a:r>
          </a:p>
          <a:p>
            <a:r>
              <a:rPr lang="en-US" dirty="0" smtClean="0">
                <a:solidFill>
                  <a:srgbClr val="FFC000"/>
                </a:solidFill>
                <a:latin typeface="Arial Narrow" panose="020B0606020202030204" pitchFamily="34" charset="0"/>
              </a:rPr>
              <a:t>2. Listen and be attentive; do not distract others from learning in any way.</a:t>
            </a:r>
          </a:p>
          <a:p>
            <a:r>
              <a:rPr lang="en-US" dirty="0" smtClean="0">
                <a:solidFill>
                  <a:srgbClr val="00B050"/>
                </a:solidFill>
                <a:latin typeface="Arial Narrow" panose="020B0606020202030204" pitchFamily="34" charset="0"/>
              </a:rPr>
              <a:t>3. Be in your seat when the bell rings.</a:t>
            </a:r>
          </a:p>
          <a:p>
            <a:r>
              <a:rPr lang="en-US" dirty="0" smtClean="0">
                <a:solidFill>
                  <a:srgbClr val="0070C0"/>
                </a:solidFill>
                <a:latin typeface="Arial Narrow" panose="020B0606020202030204" pitchFamily="34" charset="0"/>
              </a:rPr>
              <a:t>4. Come to class prepared with ALL materials.</a:t>
            </a:r>
          </a:p>
          <a:p>
            <a:r>
              <a:rPr lang="en-US" dirty="0" smtClean="0">
                <a:solidFill>
                  <a:srgbClr val="002060"/>
                </a:solidFill>
                <a:latin typeface="Arial Narrow" panose="020B0606020202030204" pitchFamily="34" charset="0"/>
              </a:rPr>
              <a:t>5. Planners are required for hall passes –EMERGENCIES ONLY</a:t>
            </a:r>
          </a:p>
          <a:p>
            <a:r>
              <a:rPr lang="en-US" dirty="0" smtClean="0">
                <a:solidFill>
                  <a:srgbClr val="7030A0"/>
                </a:solidFill>
                <a:latin typeface="Arial Narrow" panose="020B0606020202030204" pitchFamily="34" charset="0"/>
              </a:rPr>
              <a:t>6. Do your own work and complete it on time.</a:t>
            </a:r>
          </a:p>
          <a:p>
            <a:r>
              <a:rPr lang="en-US" dirty="0" smtClean="0">
                <a:solidFill>
                  <a:srgbClr val="660066"/>
                </a:solidFill>
                <a:latin typeface="Arial Narrow" panose="020B0606020202030204" pitchFamily="34" charset="0"/>
              </a:rPr>
              <a:t>7. The teacher, NOT THE BELL, dismisses the class.</a:t>
            </a:r>
            <a:endParaRPr lang="en-US" dirty="0">
              <a:solidFill>
                <a:srgbClr val="660066"/>
              </a:solidFill>
              <a:latin typeface="Arial Narrow" panose="020B0606020202030204" pitchFamily="34" charset="0"/>
            </a:endParaRPr>
          </a:p>
        </p:txBody>
      </p:sp>
    </p:spTree>
    <p:extLst>
      <p:ext uri="{BB962C8B-B14F-4D97-AF65-F5344CB8AC3E}">
        <p14:creationId xmlns:p14="http://schemas.microsoft.com/office/powerpoint/2010/main" val="413036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anose="020B0606020202030204" pitchFamily="34" charset="0"/>
              </a:rPr>
              <a:t>Beginning of Class Procedures:</a:t>
            </a:r>
            <a:endParaRPr lang="en-US" b="1" dirty="0">
              <a:latin typeface="Arial Narrow" panose="020B0606020202030204" pitchFamily="34"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Arial Narrow" panose="020B0606020202030204" pitchFamily="34" charset="0"/>
              </a:rPr>
              <a:t>Always come to class </a:t>
            </a:r>
            <a:r>
              <a:rPr lang="en-US" b="1" dirty="0" smtClean="0">
                <a:latin typeface="Arial Narrow" panose="020B0606020202030204" pitchFamily="34" charset="0"/>
              </a:rPr>
              <a:t>on time</a:t>
            </a:r>
            <a:r>
              <a:rPr lang="en-US" dirty="0" smtClean="0">
                <a:latin typeface="Arial Narrow" panose="020B0606020202030204" pitchFamily="34" charset="0"/>
              </a:rPr>
              <a:t>. (Sign your name in the tardy book if you are late).</a:t>
            </a:r>
          </a:p>
          <a:p>
            <a:endParaRPr lang="en-US" dirty="0" smtClean="0">
              <a:latin typeface="Arial Narrow" panose="020B0606020202030204" pitchFamily="34" charset="0"/>
            </a:endParaRPr>
          </a:p>
          <a:p>
            <a:r>
              <a:rPr lang="en-US" dirty="0" smtClean="0">
                <a:latin typeface="Arial Narrow" panose="020B0606020202030204" pitchFamily="34" charset="0"/>
              </a:rPr>
              <a:t>Walk in, grab any materials you may need for the day, and take your seat </a:t>
            </a:r>
            <a:r>
              <a:rPr lang="en-US" b="1" dirty="0" smtClean="0">
                <a:solidFill>
                  <a:srgbClr val="FF0000"/>
                </a:solidFill>
                <a:latin typeface="Arial Narrow" panose="020B0606020202030204" pitchFamily="34" charset="0"/>
              </a:rPr>
              <a:t>QUIETLY</a:t>
            </a:r>
            <a:r>
              <a:rPr lang="en-US" dirty="0" smtClean="0">
                <a:latin typeface="Arial Narrow" panose="020B0606020202030204" pitchFamily="34" charset="0"/>
              </a:rPr>
              <a:t>.</a:t>
            </a:r>
          </a:p>
          <a:p>
            <a:endParaRPr lang="en-US" dirty="0">
              <a:latin typeface="Arial Narrow" panose="020B0606020202030204" pitchFamily="34" charset="0"/>
            </a:endParaRPr>
          </a:p>
          <a:p>
            <a:r>
              <a:rPr lang="en-US" b="1" dirty="0" smtClean="0">
                <a:latin typeface="Arial Narrow" panose="020B0606020202030204" pitchFamily="34" charset="0"/>
              </a:rPr>
              <a:t>On Mondays, you will need to copy down the weekly agenda (located on the back board) into your planners.</a:t>
            </a:r>
          </a:p>
          <a:p>
            <a:endParaRPr lang="en-US" dirty="0" smtClean="0">
              <a:latin typeface="Arial Narrow" panose="020B0606020202030204" pitchFamily="34" charset="0"/>
            </a:endParaRPr>
          </a:p>
          <a:p>
            <a:r>
              <a:rPr lang="en-US" dirty="0" smtClean="0">
                <a:latin typeface="Arial Narrow" panose="020B0606020202030204" pitchFamily="34" charset="0"/>
              </a:rPr>
              <a:t>Always begin your bell work ASAP, without talking! </a:t>
            </a:r>
            <a:r>
              <a:rPr lang="en-US" b="1" dirty="0" smtClean="0">
                <a:solidFill>
                  <a:srgbClr val="00B050"/>
                </a:solidFill>
                <a:latin typeface="Arial Narrow" panose="020B0606020202030204" pitchFamily="34" charset="0"/>
              </a:rPr>
              <a:t>BELL WORK WILL ALWAYS BE AN INDIVIDUAL ASSIGNMENT UNLESS TOLD OTHERWISE! </a:t>
            </a:r>
            <a:r>
              <a:rPr lang="en-US" dirty="0" smtClean="0">
                <a:latin typeface="Arial Narrow" panose="020B0606020202030204" pitchFamily="34" charset="0"/>
              </a:rPr>
              <a:t>(Bell work will always be found on the front board).</a:t>
            </a:r>
          </a:p>
          <a:p>
            <a:endParaRPr lang="en-US" dirty="0" smtClean="0">
              <a:latin typeface="Arial Narrow" panose="020B0606020202030204" pitchFamily="34" charset="0"/>
            </a:endParaRPr>
          </a:p>
          <a:p>
            <a:r>
              <a:rPr lang="en-US" dirty="0" smtClean="0">
                <a:latin typeface="Arial Narrow" panose="020B0606020202030204" pitchFamily="34" charset="0"/>
              </a:rPr>
              <a:t>If you finish your bell work early, read your Read to Self book until class starts. You should have your Read to Self book </a:t>
            </a:r>
            <a:r>
              <a:rPr lang="en-US" b="1" u="sng" dirty="0" smtClean="0">
                <a:solidFill>
                  <a:srgbClr val="0070C0"/>
                </a:solidFill>
                <a:latin typeface="Arial Narrow" panose="020B0606020202030204" pitchFamily="34" charset="0"/>
              </a:rPr>
              <a:t>EVERY</a:t>
            </a:r>
            <a:r>
              <a:rPr lang="en-US" b="1" u="sng" dirty="0" smtClean="0">
                <a:latin typeface="Arial Narrow" panose="020B0606020202030204" pitchFamily="34" charset="0"/>
              </a:rPr>
              <a:t> </a:t>
            </a:r>
            <a:r>
              <a:rPr lang="en-US" b="1" u="sng" dirty="0" smtClean="0">
                <a:solidFill>
                  <a:srgbClr val="002060"/>
                </a:solidFill>
                <a:latin typeface="Arial Narrow" panose="020B0606020202030204" pitchFamily="34" charset="0"/>
              </a:rPr>
              <a:t>SINGLE</a:t>
            </a:r>
            <a:r>
              <a:rPr lang="en-US" b="1" u="sng" dirty="0" smtClean="0">
                <a:latin typeface="Arial Narrow" panose="020B0606020202030204" pitchFamily="34" charset="0"/>
              </a:rPr>
              <a:t> </a:t>
            </a:r>
            <a:r>
              <a:rPr lang="en-US" b="1" u="sng" dirty="0" smtClean="0">
                <a:solidFill>
                  <a:srgbClr val="7030A0"/>
                </a:solidFill>
                <a:latin typeface="Arial Narrow" panose="020B0606020202030204" pitchFamily="34" charset="0"/>
              </a:rPr>
              <a:t>DAY!</a:t>
            </a:r>
          </a:p>
          <a:p>
            <a:endParaRPr lang="en-US" dirty="0"/>
          </a:p>
        </p:txBody>
      </p:sp>
    </p:spTree>
    <p:extLst>
      <p:ext uri="{BB962C8B-B14F-4D97-AF65-F5344CB8AC3E}">
        <p14:creationId xmlns:p14="http://schemas.microsoft.com/office/powerpoint/2010/main" val="2996234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anose="020B0606020202030204" pitchFamily="34" charset="0"/>
              </a:rPr>
              <a:t>Class Time Procedures:</a:t>
            </a:r>
            <a:endParaRPr lang="en-US" b="1" dirty="0">
              <a:latin typeface="Arial Narrow" panose="020B0606020202030204"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Arial Narrow" panose="020B0606020202030204" pitchFamily="34" charset="0"/>
              </a:rPr>
              <a:t>Always </a:t>
            </a:r>
            <a:r>
              <a:rPr lang="en-US" i="1" u="sng" dirty="0" smtClean="0">
                <a:solidFill>
                  <a:srgbClr val="FF0000"/>
                </a:solidFill>
                <a:latin typeface="Arial Narrow" panose="020B0606020202030204" pitchFamily="34" charset="0"/>
              </a:rPr>
              <a:t>raise your hand </a:t>
            </a:r>
            <a:r>
              <a:rPr lang="en-US" dirty="0" smtClean="0">
                <a:latin typeface="Arial Narrow" panose="020B0606020202030204" pitchFamily="34" charset="0"/>
              </a:rPr>
              <a:t>and wait to be called on before talking out in class.</a:t>
            </a:r>
          </a:p>
          <a:p>
            <a:endParaRPr lang="en-US" dirty="0" smtClean="0">
              <a:latin typeface="Arial Narrow" panose="020B0606020202030204" pitchFamily="34" charset="0"/>
            </a:endParaRPr>
          </a:p>
          <a:p>
            <a:r>
              <a:rPr lang="en-US" dirty="0" smtClean="0">
                <a:latin typeface="Arial Narrow" panose="020B0606020202030204" pitchFamily="34" charset="0"/>
              </a:rPr>
              <a:t>Never talk over someone else, especially Mrs. Bizzell or other adults in the classroom. </a:t>
            </a:r>
          </a:p>
          <a:p>
            <a:endParaRPr lang="en-US" dirty="0" smtClean="0">
              <a:latin typeface="Arial Narrow" panose="020B0606020202030204" pitchFamily="34" charset="0"/>
            </a:endParaRPr>
          </a:p>
          <a:p>
            <a:r>
              <a:rPr lang="en-US" dirty="0" smtClean="0">
                <a:latin typeface="Arial Narrow" panose="020B0606020202030204" pitchFamily="34" charset="0"/>
              </a:rPr>
              <a:t>Only get out of your seat when given permission. (This includes asking for passes, sharpening your pencil, or further directions). </a:t>
            </a:r>
            <a:r>
              <a:rPr lang="en-US" i="1" u="sng" dirty="0" smtClean="0">
                <a:solidFill>
                  <a:srgbClr val="FF0000"/>
                </a:solidFill>
                <a:latin typeface="Arial Narrow" panose="020B0606020202030204" pitchFamily="34" charset="0"/>
              </a:rPr>
              <a:t>Raise your hand </a:t>
            </a:r>
            <a:r>
              <a:rPr lang="en-US" dirty="0" smtClean="0">
                <a:latin typeface="Arial Narrow" panose="020B0606020202030204" pitchFamily="34" charset="0"/>
              </a:rPr>
              <a:t>to get my attention, </a:t>
            </a:r>
            <a:r>
              <a:rPr lang="en-US" b="1" dirty="0" smtClean="0">
                <a:solidFill>
                  <a:srgbClr val="FFC000"/>
                </a:solidFill>
                <a:latin typeface="Arial Narrow" panose="020B0606020202030204" pitchFamily="34" charset="0"/>
              </a:rPr>
              <a:t>ALWAYS</a:t>
            </a:r>
            <a:r>
              <a:rPr lang="en-US" dirty="0" smtClean="0">
                <a:latin typeface="Arial Narrow" panose="020B0606020202030204" pitchFamily="34" charset="0"/>
              </a:rPr>
              <a:t>.</a:t>
            </a:r>
          </a:p>
          <a:p>
            <a:endParaRPr lang="en-US" dirty="0">
              <a:latin typeface="Arial Narrow" panose="020B0606020202030204" pitchFamily="34" charset="0"/>
            </a:endParaRPr>
          </a:p>
          <a:p>
            <a:r>
              <a:rPr lang="en-US" dirty="0" smtClean="0">
                <a:latin typeface="Arial Narrow" panose="020B0606020202030204" pitchFamily="34" charset="0"/>
              </a:rPr>
              <a:t>Were you absent the last day or two? Check the </a:t>
            </a:r>
            <a:r>
              <a:rPr lang="en-US" b="1" dirty="0" smtClean="0">
                <a:solidFill>
                  <a:srgbClr val="00B0F0"/>
                </a:solidFill>
                <a:latin typeface="Arial Narrow" panose="020B0606020202030204" pitchFamily="34" charset="0"/>
              </a:rPr>
              <a:t>weekly agenda</a:t>
            </a:r>
            <a:r>
              <a:rPr lang="en-US" dirty="0" smtClean="0">
                <a:latin typeface="Arial Narrow" panose="020B0606020202030204" pitchFamily="34" charset="0"/>
              </a:rPr>
              <a:t> and the </a:t>
            </a:r>
            <a:r>
              <a:rPr lang="en-US" b="1" dirty="0" smtClean="0">
                <a:solidFill>
                  <a:srgbClr val="00B050"/>
                </a:solidFill>
                <a:latin typeface="Arial Narrow" panose="020B0606020202030204" pitchFamily="34" charset="0"/>
              </a:rPr>
              <a:t>hanging file folder labeled with your class</a:t>
            </a:r>
            <a:r>
              <a:rPr lang="en-US" dirty="0" smtClean="0">
                <a:latin typeface="Arial Narrow" panose="020B0606020202030204" pitchFamily="34" charset="0"/>
              </a:rPr>
              <a:t> to find out what you need to make up. If you are still confused, ask a friend or Mrs. Bizzell for help!</a:t>
            </a:r>
          </a:p>
          <a:p>
            <a:endParaRPr lang="en-US" dirty="0" smtClean="0"/>
          </a:p>
          <a:p>
            <a:endParaRPr lang="en-US" dirty="0"/>
          </a:p>
        </p:txBody>
      </p:sp>
    </p:spTree>
    <p:extLst>
      <p:ext uri="{BB962C8B-B14F-4D97-AF65-F5344CB8AC3E}">
        <p14:creationId xmlns:p14="http://schemas.microsoft.com/office/powerpoint/2010/main" val="7899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anose="020B0606020202030204" pitchFamily="34" charset="0"/>
              </a:rPr>
              <a:t>Class Time Procedures Continued:</a:t>
            </a:r>
            <a:endParaRPr lang="en-US" b="1" dirty="0">
              <a:latin typeface="Arial Narrow" panose="020B0606020202030204" pitchFamily="34" charset="0"/>
            </a:endParaRPr>
          </a:p>
        </p:txBody>
      </p:sp>
      <p:sp>
        <p:nvSpPr>
          <p:cNvPr id="3" name="Content Placeholder 2"/>
          <p:cNvSpPr>
            <a:spLocks noGrp="1"/>
          </p:cNvSpPr>
          <p:nvPr>
            <p:ph idx="1"/>
          </p:nvPr>
        </p:nvSpPr>
        <p:spPr/>
        <p:txBody>
          <a:bodyPr>
            <a:normAutofit fontScale="55000" lnSpcReduction="20000"/>
          </a:bodyPr>
          <a:lstStyle/>
          <a:p>
            <a:r>
              <a:rPr lang="en-US" sz="3800" dirty="0" smtClean="0">
                <a:latin typeface="Arial Narrow" panose="020B0606020202030204" pitchFamily="34" charset="0"/>
              </a:rPr>
              <a:t>When an assignment is completed, students should turn their work into the proper bin located at the </a:t>
            </a:r>
            <a:r>
              <a:rPr lang="en-US" sz="3800" b="1" dirty="0" smtClean="0">
                <a:solidFill>
                  <a:srgbClr val="00B0F0"/>
                </a:solidFill>
                <a:latin typeface="Arial Narrow" panose="020B0606020202030204" pitchFamily="34" charset="0"/>
              </a:rPr>
              <a:t>Student Work Station</a:t>
            </a:r>
            <a:r>
              <a:rPr lang="en-US" sz="3800" dirty="0" smtClean="0">
                <a:latin typeface="Arial Narrow" panose="020B0606020202030204" pitchFamily="34" charset="0"/>
              </a:rPr>
              <a:t>. (There is a separate place to turn in missing/late work, which should be turned in quickly!).</a:t>
            </a:r>
          </a:p>
          <a:p>
            <a:endParaRPr lang="en-US" sz="3800" dirty="0">
              <a:latin typeface="Arial Narrow" panose="020B0606020202030204" pitchFamily="34" charset="0"/>
            </a:endParaRPr>
          </a:p>
          <a:p>
            <a:r>
              <a:rPr lang="en-US" sz="3800" dirty="0" smtClean="0">
                <a:latin typeface="Arial Narrow" panose="020B0606020202030204" pitchFamily="34" charset="0"/>
              </a:rPr>
              <a:t>Try to stay on task. If you finish an assignment before someone else, read your Read to Self book until we move on to the next activity. </a:t>
            </a:r>
            <a:r>
              <a:rPr lang="en-US" sz="3800" b="1" dirty="0" smtClean="0">
                <a:solidFill>
                  <a:srgbClr val="FFC000"/>
                </a:solidFill>
                <a:latin typeface="Arial Narrow" panose="020B0606020202030204" pitchFamily="34" charset="0"/>
              </a:rPr>
              <a:t>Remember class expectation #2! </a:t>
            </a:r>
            <a:r>
              <a:rPr lang="en-US" sz="3800" dirty="0" smtClean="0">
                <a:latin typeface="Arial Narrow" panose="020B0606020202030204" pitchFamily="34" charset="0"/>
              </a:rPr>
              <a:t>Don’t distract others!</a:t>
            </a:r>
          </a:p>
          <a:p>
            <a:endParaRPr lang="en-US" sz="3800" dirty="0">
              <a:latin typeface="Arial Narrow" panose="020B0606020202030204" pitchFamily="34" charset="0"/>
            </a:endParaRPr>
          </a:p>
          <a:p>
            <a:r>
              <a:rPr lang="en-US" sz="3800" dirty="0" smtClean="0">
                <a:latin typeface="Arial Narrow" panose="020B0606020202030204" pitchFamily="34" charset="0"/>
              </a:rPr>
              <a:t>No student should ever be behind Mrs. </a:t>
            </a:r>
            <a:r>
              <a:rPr lang="en-US" sz="3800" dirty="0" err="1" smtClean="0">
                <a:latin typeface="Arial Narrow" panose="020B0606020202030204" pitchFamily="34" charset="0"/>
              </a:rPr>
              <a:t>Bizzell’s</a:t>
            </a:r>
            <a:r>
              <a:rPr lang="en-US" sz="3800" dirty="0" smtClean="0">
                <a:latin typeface="Arial Narrow" panose="020B0606020202030204" pitchFamily="34" charset="0"/>
              </a:rPr>
              <a:t> desk or going through her cabinets. That is her territory </a:t>
            </a:r>
            <a:r>
              <a:rPr lang="en-US" sz="3800" b="1" dirty="0" smtClean="0">
                <a:solidFill>
                  <a:srgbClr val="FF0000"/>
                </a:solidFill>
                <a:latin typeface="Arial Narrow" panose="020B0606020202030204" pitchFamily="34" charset="0"/>
              </a:rPr>
              <a:t>ONLY</a:t>
            </a:r>
            <a:r>
              <a:rPr lang="en-US" sz="3800" dirty="0" smtClean="0">
                <a:latin typeface="Arial Narrow" panose="020B0606020202030204" pitchFamily="34" charset="0"/>
              </a:rPr>
              <a:t>! </a:t>
            </a:r>
          </a:p>
          <a:p>
            <a:endParaRPr lang="en-US" sz="3800" dirty="0" smtClean="0">
              <a:latin typeface="Arial Narrow" panose="020B0606020202030204" pitchFamily="34" charset="0"/>
            </a:endParaRPr>
          </a:p>
          <a:p>
            <a:r>
              <a:rPr lang="en-US" sz="3800" dirty="0" smtClean="0">
                <a:latin typeface="Arial Narrow" panose="020B0606020202030204" pitchFamily="34" charset="0"/>
              </a:rPr>
              <a:t>Following suit, no student should touch anything on Mrs. </a:t>
            </a:r>
            <a:r>
              <a:rPr lang="en-US" sz="3800" dirty="0" err="1" smtClean="0">
                <a:latin typeface="Arial Narrow" panose="020B0606020202030204" pitchFamily="34" charset="0"/>
              </a:rPr>
              <a:t>Bizzell’s</a:t>
            </a:r>
            <a:r>
              <a:rPr lang="en-US" sz="3800" dirty="0" smtClean="0">
                <a:latin typeface="Arial Narrow" panose="020B0606020202030204" pitchFamily="34" charset="0"/>
              </a:rPr>
              <a:t> desk, including pencils, pens, or paper unless you have been given permission first.</a:t>
            </a:r>
          </a:p>
          <a:p>
            <a:endParaRPr lang="en-US" sz="3800" dirty="0" smtClean="0">
              <a:latin typeface="Arial Narrow" panose="020B0606020202030204" pitchFamily="34" charset="0"/>
            </a:endParaRPr>
          </a:p>
          <a:p>
            <a:endParaRPr lang="en-US" sz="3800" dirty="0" smtClean="0"/>
          </a:p>
          <a:p>
            <a:endParaRPr lang="en-US" dirty="0"/>
          </a:p>
        </p:txBody>
      </p:sp>
    </p:spTree>
    <p:extLst>
      <p:ext uri="{BB962C8B-B14F-4D97-AF65-F5344CB8AC3E}">
        <p14:creationId xmlns:p14="http://schemas.microsoft.com/office/powerpoint/2010/main" val="2164721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anose="020B0606020202030204" pitchFamily="34" charset="0"/>
              </a:rPr>
              <a:t>Class Time Procedures Continued:</a:t>
            </a:r>
            <a:endParaRPr lang="en-US" b="1" dirty="0">
              <a:latin typeface="Arial Narrow" panose="020B060602020203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Arial Narrow" panose="020B0606020202030204" pitchFamily="34" charset="0"/>
              </a:rPr>
              <a:t>Bathroom and hall passes will be restricted to </a:t>
            </a:r>
            <a:r>
              <a:rPr lang="en-US" b="1" dirty="0" smtClean="0">
                <a:solidFill>
                  <a:srgbClr val="660066"/>
                </a:solidFill>
                <a:latin typeface="Arial Narrow" panose="020B0606020202030204" pitchFamily="34" charset="0"/>
              </a:rPr>
              <a:t>TWO</a:t>
            </a:r>
            <a:r>
              <a:rPr lang="en-US" dirty="0" smtClean="0">
                <a:latin typeface="Arial Narrow" panose="020B0606020202030204" pitchFamily="34" charset="0"/>
              </a:rPr>
              <a:t> per 9 weeks. Use them wisely.</a:t>
            </a:r>
            <a:endParaRPr lang="en-US" dirty="0" smtClean="0">
              <a:latin typeface="Arial Narrow" panose="020B0606020202030204" pitchFamily="34" charset="0"/>
            </a:endParaRPr>
          </a:p>
          <a:p>
            <a:endParaRPr lang="en-US" dirty="0" smtClean="0">
              <a:latin typeface="Arial Narrow" panose="020B0606020202030204" pitchFamily="34" charset="0"/>
            </a:endParaRPr>
          </a:p>
          <a:p>
            <a:r>
              <a:rPr lang="en-US" dirty="0" smtClean="0">
                <a:latin typeface="Arial Narrow" panose="020B0606020202030204" pitchFamily="34" charset="0"/>
              </a:rPr>
              <a:t>Students are not to write on desks.</a:t>
            </a:r>
          </a:p>
          <a:p>
            <a:endParaRPr lang="en-US" dirty="0" smtClean="0">
              <a:latin typeface="Arial Narrow" panose="020B0606020202030204" pitchFamily="34" charset="0"/>
            </a:endParaRPr>
          </a:p>
          <a:p>
            <a:r>
              <a:rPr lang="en-US" dirty="0" smtClean="0">
                <a:latin typeface="Arial Narrow" panose="020B0606020202030204" pitchFamily="34" charset="0"/>
              </a:rPr>
              <a:t>Students are not permitted to write on the white board or SMART board unless given authorized permission from Mrs. Bizzell.</a:t>
            </a:r>
          </a:p>
          <a:p>
            <a:endParaRPr lang="en-US" dirty="0" smtClean="0">
              <a:latin typeface="Arial Narrow" panose="020B0606020202030204" pitchFamily="34" charset="0"/>
            </a:endParaRPr>
          </a:p>
          <a:p>
            <a:r>
              <a:rPr lang="en-US" dirty="0" smtClean="0">
                <a:latin typeface="Arial Narrow" panose="020B0606020202030204" pitchFamily="34" charset="0"/>
              </a:rPr>
              <a:t>Students are expected to treat all personnel in the classroom with </a:t>
            </a:r>
            <a:r>
              <a:rPr lang="en-US" b="1" dirty="0" smtClean="0">
                <a:solidFill>
                  <a:srgbClr val="7030A0"/>
                </a:solidFill>
                <a:latin typeface="Arial Narrow" panose="020B0606020202030204" pitchFamily="34" charset="0"/>
              </a:rPr>
              <a:t>respect</a:t>
            </a:r>
            <a:r>
              <a:rPr lang="en-US" dirty="0" smtClean="0">
                <a:latin typeface="Arial Narrow" panose="020B0606020202030204" pitchFamily="34" charset="0"/>
              </a:rPr>
              <a:t>. That includes fellow students, teachers, and guests. (Expectation #1!!!)</a:t>
            </a:r>
          </a:p>
          <a:p>
            <a:endParaRPr lang="en-US" dirty="0"/>
          </a:p>
        </p:txBody>
      </p:sp>
    </p:spTree>
    <p:extLst>
      <p:ext uri="{BB962C8B-B14F-4D97-AF65-F5344CB8AC3E}">
        <p14:creationId xmlns:p14="http://schemas.microsoft.com/office/powerpoint/2010/main" val="2960841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anose="020B0606020202030204" pitchFamily="34" charset="0"/>
              </a:rPr>
              <a:t>End of Class Procedures:</a:t>
            </a:r>
            <a:endParaRPr lang="en-US" b="1" dirty="0">
              <a:latin typeface="Arial Narrow" panose="020B0606020202030204"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Arial Narrow" panose="020B0606020202030204" pitchFamily="34" charset="0"/>
              </a:rPr>
              <a:t>You may not begin to pack up unless you are directed to do so by Mrs. Bizzell or another adult. Use your time as wisely as possible.</a:t>
            </a:r>
          </a:p>
          <a:p>
            <a:endParaRPr lang="en-US" dirty="0" smtClean="0">
              <a:latin typeface="Arial Narrow" panose="020B0606020202030204" pitchFamily="34" charset="0"/>
            </a:endParaRPr>
          </a:p>
          <a:p>
            <a:r>
              <a:rPr lang="en-US" dirty="0" smtClean="0">
                <a:latin typeface="Arial Narrow" panose="020B0606020202030204" pitchFamily="34" charset="0"/>
              </a:rPr>
              <a:t>Before leaving, you are responsible for making sure your area is clean and tidy. </a:t>
            </a:r>
            <a:r>
              <a:rPr lang="en-US" b="1" dirty="0" smtClean="0">
                <a:solidFill>
                  <a:srgbClr val="FFC000"/>
                </a:solidFill>
                <a:latin typeface="Arial Narrow" panose="020B0606020202030204" pitchFamily="34" charset="0"/>
              </a:rPr>
              <a:t>(Mrs. Bizzell doesn’t want to see trash on the floor)</a:t>
            </a:r>
            <a:r>
              <a:rPr lang="en-US" dirty="0" smtClean="0">
                <a:latin typeface="Arial Narrow" panose="020B0606020202030204" pitchFamily="34" charset="0"/>
              </a:rPr>
              <a:t>.</a:t>
            </a:r>
          </a:p>
          <a:p>
            <a:endParaRPr lang="en-US" dirty="0" smtClean="0">
              <a:latin typeface="Arial Narrow" panose="020B0606020202030204" pitchFamily="34" charset="0"/>
            </a:endParaRPr>
          </a:p>
          <a:p>
            <a:r>
              <a:rPr lang="en-US" dirty="0" smtClean="0">
                <a:latin typeface="Arial Narrow" panose="020B0606020202030204" pitchFamily="34" charset="0"/>
              </a:rPr>
              <a:t>Make sure all in-class folders/notebooks are put in the appropriate spot.</a:t>
            </a:r>
          </a:p>
          <a:p>
            <a:endParaRPr lang="en-US" dirty="0" smtClean="0">
              <a:latin typeface="Arial Narrow" panose="020B0606020202030204" pitchFamily="34" charset="0"/>
            </a:endParaRPr>
          </a:p>
          <a:p>
            <a:r>
              <a:rPr lang="en-US" dirty="0" smtClean="0">
                <a:latin typeface="Arial Narrow" panose="020B0606020202030204" pitchFamily="34" charset="0"/>
              </a:rPr>
              <a:t>Students are not dismissed until Mrs. Bizzell or another adult dismisses the entire class. They are NOT dismissed by the bell. Classes who tend to talk and take up Mrs. </a:t>
            </a:r>
            <a:r>
              <a:rPr lang="en-US" dirty="0" err="1" smtClean="0">
                <a:latin typeface="Arial Narrow" panose="020B0606020202030204" pitchFamily="34" charset="0"/>
              </a:rPr>
              <a:t>Bizzell’s</a:t>
            </a:r>
            <a:r>
              <a:rPr lang="en-US" dirty="0" smtClean="0">
                <a:latin typeface="Arial Narrow" panose="020B0606020202030204" pitchFamily="34" charset="0"/>
              </a:rPr>
              <a:t> time are subject to staying over. </a:t>
            </a:r>
            <a:r>
              <a:rPr lang="en-US" b="1" dirty="0" smtClean="0">
                <a:solidFill>
                  <a:srgbClr val="00B050"/>
                </a:solidFill>
                <a:latin typeface="Arial Narrow" panose="020B0606020202030204" pitchFamily="34" charset="0"/>
              </a:rPr>
              <a:t>(Expectation #7!!!)</a:t>
            </a:r>
          </a:p>
          <a:p>
            <a:endParaRPr lang="en-US" dirty="0"/>
          </a:p>
        </p:txBody>
      </p:sp>
    </p:spTree>
    <p:extLst>
      <p:ext uri="{BB962C8B-B14F-4D97-AF65-F5344CB8AC3E}">
        <p14:creationId xmlns:p14="http://schemas.microsoft.com/office/powerpoint/2010/main" val="63056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anose="020B0606020202030204" pitchFamily="34" charset="0"/>
              </a:rPr>
              <a:t>Substitute Teacher Procedures:</a:t>
            </a:r>
            <a:endParaRPr lang="en-US" b="1" dirty="0">
              <a:latin typeface="Arial Narrow" panose="020B0606020202030204" pitchFamily="34" charset="0"/>
            </a:endParaRPr>
          </a:p>
        </p:txBody>
      </p:sp>
      <p:sp>
        <p:nvSpPr>
          <p:cNvPr id="3" name="Content Placeholder 2"/>
          <p:cNvSpPr>
            <a:spLocks noGrp="1"/>
          </p:cNvSpPr>
          <p:nvPr>
            <p:ph idx="1"/>
          </p:nvPr>
        </p:nvSpPr>
        <p:spPr/>
        <p:txBody>
          <a:bodyPr/>
          <a:lstStyle/>
          <a:p>
            <a:r>
              <a:rPr lang="en-US" b="1" dirty="0" smtClean="0">
                <a:solidFill>
                  <a:srgbClr val="7030A0"/>
                </a:solidFill>
                <a:latin typeface="Arial Narrow" panose="020B0606020202030204" pitchFamily="34" charset="0"/>
              </a:rPr>
              <a:t>You are to treat any substitute teacher you may ever have with the upmost respect.</a:t>
            </a:r>
          </a:p>
          <a:p>
            <a:endParaRPr lang="en-US" dirty="0" smtClean="0">
              <a:latin typeface="Arial Narrow" panose="020B0606020202030204" pitchFamily="34" charset="0"/>
            </a:endParaRPr>
          </a:p>
          <a:p>
            <a:r>
              <a:rPr lang="en-US" b="1" dirty="0" smtClean="0">
                <a:solidFill>
                  <a:srgbClr val="660066"/>
                </a:solidFill>
                <a:latin typeface="Arial Narrow" panose="020B0606020202030204" pitchFamily="34" charset="0"/>
              </a:rPr>
              <a:t>If Mrs. Bizzell finds out that you could not comply with this, you will be subject to </a:t>
            </a:r>
            <a:r>
              <a:rPr lang="en-US" b="1" i="1" u="sng" dirty="0" smtClean="0">
                <a:solidFill>
                  <a:srgbClr val="660066"/>
                </a:solidFill>
                <a:latin typeface="Arial Narrow" panose="020B0606020202030204" pitchFamily="34" charset="0"/>
              </a:rPr>
              <a:t>lunch detention(s) </a:t>
            </a:r>
            <a:r>
              <a:rPr lang="en-US" b="1" dirty="0" smtClean="0">
                <a:solidFill>
                  <a:srgbClr val="660066"/>
                </a:solidFill>
                <a:latin typeface="Arial Narrow" panose="020B0606020202030204" pitchFamily="34" charset="0"/>
              </a:rPr>
              <a:t>and/or a </a:t>
            </a:r>
            <a:r>
              <a:rPr lang="en-US" b="1" i="1" u="sng" dirty="0" smtClean="0">
                <a:solidFill>
                  <a:srgbClr val="660066"/>
                </a:solidFill>
                <a:latin typeface="Arial Narrow" panose="020B0606020202030204" pitchFamily="34" charset="0"/>
              </a:rPr>
              <a:t>referral</a:t>
            </a:r>
            <a:r>
              <a:rPr lang="en-US" b="1" dirty="0" smtClean="0">
                <a:solidFill>
                  <a:srgbClr val="660066"/>
                </a:solidFill>
                <a:latin typeface="Arial Narrow" panose="020B0606020202030204" pitchFamily="34" charset="0"/>
              </a:rPr>
              <a:t>!</a:t>
            </a:r>
          </a:p>
          <a:p>
            <a:endParaRPr lang="en-US" dirty="0"/>
          </a:p>
        </p:txBody>
      </p:sp>
    </p:spTree>
    <p:extLst>
      <p:ext uri="{BB962C8B-B14F-4D97-AF65-F5344CB8AC3E}">
        <p14:creationId xmlns:p14="http://schemas.microsoft.com/office/powerpoint/2010/main" val="401439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anose="020B0606020202030204" pitchFamily="34" charset="0"/>
              </a:rPr>
              <a:t>Danger Zone Procedures:</a:t>
            </a:r>
            <a:endParaRPr lang="en-US" b="1" dirty="0">
              <a:latin typeface="Arial Narrow" panose="020B060602020203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Narrow" panose="020B0606020202030204" pitchFamily="34" charset="0"/>
              </a:rPr>
              <a:t>There will be a Danger Zone posted in </a:t>
            </a:r>
            <a:r>
              <a:rPr lang="en-US" b="1" dirty="0" smtClean="0">
                <a:solidFill>
                  <a:srgbClr val="FF0000"/>
                </a:solidFill>
                <a:latin typeface="Arial Narrow" panose="020B0606020202030204" pitchFamily="34" charset="0"/>
              </a:rPr>
              <a:t>each classroom</a:t>
            </a:r>
            <a:r>
              <a:rPr lang="en-US" dirty="0" smtClean="0">
                <a:latin typeface="Arial Narrow" panose="020B0606020202030204" pitchFamily="34" charset="0"/>
              </a:rPr>
              <a:t>. </a:t>
            </a:r>
            <a:r>
              <a:rPr lang="en-US" b="1" dirty="0" smtClean="0">
                <a:solidFill>
                  <a:srgbClr val="FFC000"/>
                </a:solidFill>
                <a:latin typeface="Arial Narrow" panose="020B0606020202030204" pitchFamily="34" charset="0"/>
              </a:rPr>
              <a:t>Mine will be located on the back white board, next to my weekly agenda. </a:t>
            </a:r>
            <a:r>
              <a:rPr lang="en-US" dirty="0" smtClean="0">
                <a:latin typeface="Arial Narrow" panose="020B0606020202030204" pitchFamily="34" charset="0"/>
              </a:rPr>
              <a:t>If a student is not meeting the classroom expectations, his/her name will be added to the list. If expectations are still not met, a check will be added and the student will receive a </a:t>
            </a:r>
            <a:r>
              <a:rPr lang="en-US" b="1" i="1" dirty="0" smtClean="0">
                <a:solidFill>
                  <a:srgbClr val="00B0F0"/>
                </a:solidFill>
                <a:latin typeface="Arial Narrow" panose="020B0606020202030204" pitchFamily="34" charset="0"/>
              </a:rPr>
              <a:t>Lunch Time Detention</a:t>
            </a:r>
            <a:r>
              <a:rPr lang="en-US" dirty="0" smtClean="0">
                <a:latin typeface="Arial Narrow" panose="020B0606020202030204" pitchFamily="34" charset="0"/>
              </a:rPr>
              <a:t>, also known as an </a:t>
            </a:r>
            <a:r>
              <a:rPr lang="en-US" b="1" i="1" dirty="0" smtClean="0">
                <a:solidFill>
                  <a:srgbClr val="00B0F0"/>
                </a:solidFill>
                <a:latin typeface="Arial Narrow" panose="020B0606020202030204" pitchFamily="34" charset="0"/>
              </a:rPr>
              <a:t>LTD</a:t>
            </a:r>
            <a:r>
              <a:rPr lang="en-US" dirty="0" smtClean="0">
                <a:latin typeface="Arial Narrow" panose="020B0606020202030204" pitchFamily="34" charset="0"/>
              </a:rPr>
              <a:t>. </a:t>
            </a:r>
            <a:r>
              <a:rPr lang="en-US" b="1" dirty="0" smtClean="0">
                <a:solidFill>
                  <a:srgbClr val="00B050"/>
                </a:solidFill>
                <a:latin typeface="Arial Narrow" panose="020B0606020202030204" pitchFamily="34" charset="0"/>
              </a:rPr>
              <a:t>This remains posted for one week, and then the slate will be wiped clean.</a:t>
            </a:r>
            <a:endParaRPr lang="en-US" b="1" dirty="0">
              <a:solidFill>
                <a:srgbClr val="00B050"/>
              </a:solidFill>
              <a:latin typeface="Arial Narrow" panose="020B0606020202030204" pitchFamily="34" charset="0"/>
            </a:endParaRPr>
          </a:p>
        </p:txBody>
      </p:sp>
    </p:spTree>
    <p:extLst>
      <p:ext uri="{BB962C8B-B14F-4D97-AF65-F5344CB8AC3E}">
        <p14:creationId xmlns:p14="http://schemas.microsoft.com/office/powerpoint/2010/main" val="586573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986</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Classroom Expectations and Procedures</vt:lpstr>
      <vt:lpstr>Seven Expectations for 7th Grade:</vt:lpstr>
      <vt:lpstr>Beginning of Class Procedures:</vt:lpstr>
      <vt:lpstr>Class Time Procedures:</vt:lpstr>
      <vt:lpstr>Class Time Procedures Continued:</vt:lpstr>
      <vt:lpstr>Class Time Procedures Continued:</vt:lpstr>
      <vt:lpstr>End of Class Procedures:</vt:lpstr>
      <vt:lpstr>Substitute Teacher Procedures:</vt:lpstr>
      <vt:lpstr>Danger Zone Procedures:</vt:lpstr>
      <vt:lpstr>Special Procedures: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Expectations and Procedures</dc:title>
  <dc:creator>Kate Fry</dc:creator>
  <cp:lastModifiedBy>Kate Fry</cp:lastModifiedBy>
  <cp:revision>7</cp:revision>
  <dcterms:created xsi:type="dcterms:W3CDTF">2016-07-24T23:57:44Z</dcterms:created>
  <dcterms:modified xsi:type="dcterms:W3CDTF">2016-07-25T00:51:29Z</dcterms:modified>
</cp:coreProperties>
</file>